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3" r:id="rId2"/>
    <p:sldId id="256" r:id="rId3"/>
    <p:sldId id="269" r:id="rId4"/>
    <p:sldId id="270" r:id="rId5"/>
    <p:sldId id="271" r:id="rId6"/>
    <p:sldId id="272" r:id="rId7"/>
    <p:sldId id="273" r:id="rId8"/>
    <p:sldId id="289" r:id="rId9"/>
    <p:sldId id="303" r:id="rId10"/>
    <p:sldId id="276" r:id="rId11"/>
    <p:sldId id="277" r:id="rId12"/>
    <p:sldId id="278" r:id="rId13"/>
    <p:sldId id="279" r:id="rId14"/>
    <p:sldId id="280" r:id="rId15"/>
    <p:sldId id="288" r:id="rId16"/>
    <p:sldId id="304" r:id="rId17"/>
    <p:sldId id="281" r:id="rId18"/>
    <p:sldId id="282" r:id="rId19"/>
    <p:sldId id="283" r:id="rId20"/>
    <p:sldId id="284" r:id="rId21"/>
    <p:sldId id="285" r:id="rId22"/>
    <p:sldId id="287" r:id="rId23"/>
    <p:sldId id="305" r:id="rId24"/>
    <p:sldId id="264" r:id="rId25"/>
    <p:sldId id="257" r:id="rId26"/>
    <p:sldId id="274" r:id="rId27"/>
    <p:sldId id="258" r:id="rId28"/>
    <p:sldId id="275" r:id="rId29"/>
    <p:sldId id="286" r:id="rId30"/>
    <p:sldId id="306" r:id="rId31"/>
    <p:sldId id="290" r:id="rId32"/>
    <p:sldId id="266" r:id="rId33"/>
    <p:sldId id="291" r:id="rId34"/>
    <p:sldId id="261" r:id="rId35"/>
    <p:sldId id="267" r:id="rId36"/>
    <p:sldId id="292" r:id="rId37"/>
    <p:sldId id="262" r:id="rId38"/>
    <p:sldId id="268" r:id="rId39"/>
    <p:sldId id="293" r:id="rId40"/>
    <p:sldId id="299" r:id="rId41"/>
    <p:sldId id="294" r:id="rId42"/>
    <p:sldId id="259" r:id="rId43"/>
    <p:sldId id="301" r:id="rId44"/>
    <p:sldId id="295" r:id="rId45"/>
    <p:sldId id="260" r:id="rId46"/>
    <p:sldId id="265" r:id="rId47"/>
    <p:sldId id="308" r:id="rId48"/>
    <p:sldId id="307" r:id="rId49"/>
    <p:sldId id="312" r:id="rId50"/>
    <p:sldId id="309" r:id="rId51"/>
    <p:sldId id="313" r:id="rId52"/>
    <p:sldId id="310" r:id="rId53"/>
    <p:sldId id="314" r:id="rId54"/>
    <p:sldId id="311" r:id="rId55"/>
    <p:sldId id="31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79"/>
    <a:srgbClr val="88B8F7"/>
    <a:srgbClr val="FBA19D"/>
    <a:srgbClr val="FBDED3"/>
    <a:srgbClr val="FFD53B"/>
    <a:srgbClr val="FFFCA8"/>
    <a:srgbClr val="EDE9B0"/>
    <a:srgbClr val="ACE3A4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/>
    <p:restoredTop sz="94694"/>
  </p:normalViewPr>
  <p:slideViewPr>
    <p:cSldViewPr snapToGrid="0" showGuides="1">
      <p:cViewPr varScale="1">
        <p:scale>
          <a:sx n="121" d="100"/>
          <a:sy n="121" d="100"/>
        </p:scale>
        <p:origin x="3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16275-B939-EB4D-B798-7CA97A38DCEB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B484D-14F1-714F-96F5-C254C7D3B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84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9E64-71DD-F80B-44A5-3B1C5F8F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8721E-7C2C-2E73-9E58-68E549C8C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C0CFF-EC25-FE0B-9000-E90C3F8A0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6A7D-B100-A652-DE47-3C6AE20DD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4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D950-60E4-EACA-E134-82D16D9C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B8E8B-3A98-91DA-E74D-C1BA5C03A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35B4F-6298-4BAC-BFD2-CA8768C5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9EDA-6F72-BD04-8FB7-E688CCD4A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4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481-C719-6620-7826-21818142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B1639-49D1-C04B-1153-239441CE0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2739C-42DD-0AF1-95E0-054B4E20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71A4-5BFD-AD8B-0A5F-D88FF9417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64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C11F-A346-D82D-3380-749E324E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CE2D7-FB9D-2881-EDCE-954CFC762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5C309-C931-E4A2-CEBD-2D769C9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63F2-B954-96F9-A05B-093FE8D3F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5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5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special alphas are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3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special alphas are 0.01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036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alpha_w</a:t>
            </a:r>
            <a:r>
              <a:rPr lang="en-US" dirty="0"/>
              <a:t> is 216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58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alpha_w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5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45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8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648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8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41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8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875D-7FE6-3D6F-95C5-346A3DE4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6738-12F4-97E8-F958-07BE61E8D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CB089-12F1-0AFD-B663-B7D0A1D4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639A8-BF8F-1E43-95C7-8925BEC81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AB47-4C92-B843-6631-B27B1C8D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16419-8C20-5BA1-63D4-C870A775F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6E7FE-A2EB-88C2-50B5-244639D5E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EB36-DD5C-3C3C-4900-4847D438A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8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E250-953C-E3CA-B48B-C6EE2BE3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45F39-E2B7-72A9-4467-7169947C6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3260D-7BFE-5306-1AEB-98FAC6B4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31E86-95DB-6064-249D-AC481197F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4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EDE2-B012-BF32-7FA5-21249C063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3C91-E8A7-78DC-220A-DD1CE9B15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D3C9-2107-88A8-5E7F-6C9347B0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72C7F-658D-DA08-9245-F759B998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F45B-0137-BD17-757A-6290033F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F0F9-B894-5250-C91C-B33FEA06B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958ED-6631-1AFB-3902-9AF2C9C2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BCF4-2B22-1BBD-6902-4954D184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406D-14BE-7628-8D3A-2AA249B4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15F11-3A07-9826-3EB5-4BB5B797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60E2D-773F-AD80-5EF7-DD9B5A4E6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9486-EE15-BE16-750F-4854BBAD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0F50-A5F0-115C-E95E-75F8A8D4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E6E70-63BF-2F5C-346D-4F93CA9C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1506-768A-A15C-A624-04D11668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E428-5C0C-37EE-341B-990A2E74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E1BD-9D36-D672-C419-37CB083C9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92DB-5E64-CCF4-B122-01F7B9A8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9EBAE-3EBA-F009-386B-840CD574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A744B-53CD-81E2-602C-5AC7C19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A731-5FFE-F1AD-2394-65DB50B8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A1A90-91AC-AE94-3E6A-B0DE235BE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58D50-C504-8018-0D74-5B50EBE5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41C50-E390-C3A9-93CE-5BEA483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89182-8862-3CDE-07D3-AB716796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5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B168-9F05-E499-3FDF-BFE31064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E3B3-B364-7A9F-3466-636391254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31603-9B85-03D8-CBBC-6E0D2F53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6AF02-E2A5-F674-67F6-A74ECA47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E337-43F4-04F2-EEB6-E1803A64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1910C-E98F-3D15-84E9-FE3EA9ED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FEB8-11B0-5DF0-A496-05B18F3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075C-0F87-982F-7EAE-F10874DC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633F5-EA60-4ADB-96DB-834552438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28D40-93FC-6D54-CC50-84E4BE449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98216-D3E9-64FE-92C7-1AA1DFAD2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7D60E-5D4D-0C38-2FAD-696FB22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B75EE-454A-51E3-E10C-E431F637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D7FCC-1038-DDEF-186C-15674C98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F1D5-3F8A-54A2-5765-384BA54D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6EF56-5153-A178-B1CD-06D5D18D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1CADB-BDE0-F139-62FA-D2456265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C9CB2-0412-BECC-FD33-E9FF55AE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6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B9EC6-92B9-2235-7910-0255F4D2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1B50C-CC0D-A96C-62A9-94B07F2F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FE67B-901F-3D42-6767-7B3B877E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9688-F59E-5D9C-07AC-E096C590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60B6-C6B4-8549-A004-2C71EEE1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88B06-6C36-777E-F348-0E1962C05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9C3FF-68A1-0C0F-FAD5-1C30699C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94E4-9E8E-8253-B5E2-83D755D4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728A-8FA3-4410-8A8B-E2847D3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0134-CC9A-B2E8-A77F-087DC0A8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A1606-5F51-D4E3-7B7A-6EC17C6BD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8ADE2-5B3B-D1D5-DB5A-6662AA9D1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19F77-A6A1-B83D-2E6C-7BA03FFE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BF96-5577-7AD4-60F9-861F66F6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7E69A-7621-2909-E864-C62E246D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6EFF3-6DB2-62E8-B215-F222E6FA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6B97-90F6-B13D-6C65-764C4D90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65CE-D078-DBB2-5BED-3CD1C7155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285CE-BA90-D548-990A-EAAE45361B26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2293-CBC3-8736-3877-247C0F4FE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401F-7151-82D7-E5E6-5DF68F00A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6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7D618-85D2-94BA-A8DA-3A23AD63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3385AC-1456-2326-28EA-A092CE019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 of the 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8544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0125-E274-7B6A-F920-0D612E4D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83051-7C71-0A63-81C1-EBC42100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Sydney</a:t>
            </a:r>
          </a:p>
        </p:txBody>
      </p:sp>
    </p:spTree>
    <p:extLst>
      <p:ext uri="{BB962C8B-B14F-4D97-AF65-F5344CB8AC3E}">
        <p14:creationId xmlns:p14="http://schemas.microsoft.com/office/powerpoint/2010/main" val="17676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56D4308-BFE5-5FD2-7E18-8CDC34DC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9BC00E4-404D-1C47-40C0-82F43ADA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217C35-2F9B-25E1-800D-A1EEF8BAFAC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1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E8C9-9083-181D-1F06-3A9A9A82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71FED49-8159-CC2C-7B34-69173F27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EE707E5-D284-308F-40ED-5A0CB815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176C9-8D89-1D82-5D93-EC71C7ECCE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A524C8A-1AC9-2EBC-0DE7-091A1E6E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C5D03A-3385-EAD0-6578-DBB7373FE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77BF44-D119-EE6C-A156-23BBB8CE31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7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6719-61C0-99FF-0A4B-7549860F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5DF243-1481-43CC-8289-D97639A2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F6188EA-B009-A26F-273C-2EF3C8A26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43C640-5D88-BB49-F071-3406095E14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9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29ED-6803-262E-06E6-446431E2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5F9B39D-A8B0-6EE0-05CA-6B288F90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2205C81-086D-64C5-CCB2-74E124A46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531CA-10A1-DB85-7137-8122EA8D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71600"/>
            <a:ext cx="407601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8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A27E-BE66-B139-9CC6-78DBD549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D2D9-0565-6458-3C20-D30407362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x_scan_results">
            <a:hlinkClick r:id="" action="ppaction://media"/>
            <a:extLst>
              <a:ext uri="{FF2B5EF4-FFF2-40B4-BE49-F238E27FC236}">
                <a16:creationId xmlns:a16="http://schemas.microsoft.com/office/drawing/2014/main" id="{374C82F8-8D30-BE29-72E0-B0F4D50CAD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4D9D-EA76-59DF-9FE9-9DE1A76D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996F-8ECF-B789-A508-2E0263D9A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Sean</a:t>
            </a:r>
          </a:p>
        </p:txBody>
      </p:sp>
    </p:spTree>
    <p:extLst>
      <p:ext uri="{BB962C8B-B14F-4D97-AF65-F5344CB8AC3E}">
        <p14:creationId xmlns:p14="http://schemas.microsoft.com/office/powerpoint/2010/main" val="366192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4DE31F4-2B70-A5E8-4FE6-8C02B384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C738EC0-0A76-9A5A-4DDC-032B1055A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E98B2B-4B7B-A313-62A0-26F4B4B25AA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0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B37EF-86AC-97CB-D2CF-BD4E042E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F1B1254-9513-A23F-CD02-DB2932DB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8D9429F-3C01-D31A-0157-C1CDBF711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59BBD5-2D0A-2315-9305-FAE7D8064E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5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C0C93FC8-ABDA-A8DD-AB31-456808D7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09BB61E-EB6D-9C12-7C82-05B03937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253C2-16F9-087A-7BFB-08680D0953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962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6AD999A-53CB-F65D-5DC9-8A5D81BE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24B3E2-5FF4-5FC2-5FA2-EFAF9B37C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D0E078-2EB7-FC21-4CEF-86773D0A29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14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D122-05BA-2EF7-EBCB-A7B9D55E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7C4EBF1-86C4-1EC9-E7E4-A98567BE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9C5FDFB-C66E-83D6-6D81-8CA56EBFC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038CE7-3C26-B9FC-D191-17F709658E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9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5F82-F9A2-853D-39D0-01A2FB7A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number of blue and orange lines&#10;&#10;Description automatically generated with medium confidence">
            <a:extLst>
              <a:ext uri="{FF2B5EF4-FFF2-40B4-BE49-F238E27FC236}">
                <a16:creationId xmlns:a16="http://schemas.microsoft.com/office/drawing/2014/main" id="{7E93B08E-63E7-3A9A-6FFB-19D706F7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FED67F3-E0A5-ABBF-4A76-9F55C4E10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60EF3-8BCB-544E-93C3-9FE9C6EF6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50579"/>
            <a:ext cx="42997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71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A445-B684-05D6-EB5A-AF30DAB1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61A-3A82-AB4A-814D-C820D104D5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y_scan_results">
            <a:hlinkClick r:id="" action="ppaction://media"/>
            <a:extLst>
              <a:ext uri="{FF2B5EF4-FFF2-40B4-BE49-F238E27FC236}">
                <a16:creationId xmlns:a16="http://schemas.microsoft.com/office/drawing/2014/main" id="{344E0D7A-9178-A501-FBEF-0D54931E0D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3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B3F2-B689-CC1E-A4AD-BA68F9BD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A9230-0708-0A47-3CB0-663717B7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Z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386EF2-EE4A-4E34-9E9A-A69D738AF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Olivia</a:t>
            </a:r>
          </a:p>
        </p:txBody>
      </p:sp>
    </p:spTree>
    <p:extLst>
      <p:ext uri="{BB962C8B-B14F-4D97-AF65-F5344CB8AC3E}">
        <p14:creationId xmlns:p14="http://schemas.microsoft.com/office/powerpoint/2010/main" val="87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A8999216-7B04-84B2-45B9-54D0E256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4" name="Picture 1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634FBECC-46A1-5E05-1661-4173AD6A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023F3-D8CE-B4C0-FA84-D5484928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</p:spTree>
    <p:extLst>
      <p:ext uri="{BB962C8B-B14F-4D97-AF65-F5344CB8AC3E}">
        <p14:creationId xmlns:p14="http://schemas.microsoft.com/office/powerpoint/2010/main" val="164681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E221-0315-0386-1C99-D09602B17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53D188-5EF1-414A-9546-96EB9753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F4394F9-8FBC-D9A9-25E0-761992FC1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99737-7A18-3661-661E-41D76568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</p:spTree>
    <p:extLst>
      <p:ext uri="{BB962C8B-B14F-4D97-AF65-F5344CB8AC3E}">
        <p14:creationId xmlns:p14="http://schemas.microsoft.com/office/powerpoint/2010/main" val="1426635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2575AA2-D2E3-7848-037D-546866A4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53E083-0FC3-4DB6-C4DF-836280FB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DBFDD-46A3-9061-852F-271F4DED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Strength Added Node</a:t>
            </a:r>
          </a:p>
        </p:txBody>
      </p:sp>
    </p:spTree>
    <p:extLst>
      <p:ext uri="{BB962C8B-B14F-4D97-AF65-F5344CB8AC3E}">
        <p14:creationId xmlns:p14="http://schemas.microsoft.com/office/powerpoint/2010/main" val="300564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DD8F9-38A8-CFED-8228-C4822069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5AE97D-377C-2827-255D-4C9B6D15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07FA454-8141-2027-CC4C-3A21D13C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EA95AA-20E8-7065-1122-8B55A5A892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3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245E-E0A5-5979-9556-119616AD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50F6BF4-8659-8857-6DDA-38B0FA42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1A0A8A2-CBFF-A96D-0CAF-72FEB0D7A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F02FB3-D3D3-C460-57A5-9B56EA951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388" y="1371600"/>
            <a:ext cx="40862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4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C4F4-0733-5424-079A-B5A2B8F2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B15AD-1E45-58FC-94C7-09B0C0472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Adriana</a:t>
            </a:r>
          </a:p>
        </p:txBody>
      </p:sp>
    </p:spTree>
    <p:extLst>
      <p:ext uri="{BB962C8B-B14F-4D97-AF65-F5344CB8AC3E}">
        <p14:creationId xmlns:p14="http://schemas.microsoft.com/office/powerpoint/2010/main" val="2277482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z_scan_results">
            <a:hlinkClick r:id="" action="ppaction://media"/>
            <a:extLst>
              <a:ext uri="{FF2B5EF4-FFF2-40B4-BE49-F238E27FC236}">
                <a16:creationId xmlns:a16="http://schemas.microsoft.com/office/drawing/2014/main" id="{61F264A7-EFB8-889C-73AB-676453C9CA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660E-E8A6-0A97-236A-64920117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– Group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5E32-6162-711F-0F4B-D720E8465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0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F6BE-92D6-727B-A7CD-D6124F5A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Paper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1660704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1002ED0-8491-5B60-409C-32A95A09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F366DA9-F8D7-3BFA-A4D2-9514296A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6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723163A-17C7-00A8-D138-8D2AAA5A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5F25EE4B-2667-A88A-CC52-BEA81C1C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0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E5AF-49F7-45C5-F506-3B4E3E04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7D5C-5150-9FE1-9CB3-48CCFFCE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Adriana Phase 2a Model vs. Group Model</a:t>
            </a:r>
            <a:br>
              <a:rPr lang="en-US" dirty="0"/>
            </a:br>
            <a:r>
              <a:rPr lang="en-US" dirty="0"/>
              <a:t>Alpha_W = 216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675829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A17C-10F3-7C8B-ABB4-475ED21F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A03E09B-059D-2F20-D17D-D04672877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5462014-3428-698A-8583-0B8F11A35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F6535-5B72-6F8B-FB29-7BBBE4C8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EFAB503-6A9D-4C6D-8BA8-FABA80C6D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A41F32E-2698-8E62-1764-3C6502614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13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A4E77-7915-7DF9-642F-C74DBE6B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B91-5A5C-138E-EE3F-9A853C13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Sydney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216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3206341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F914-18A8-90DB-4C6C-E12D0DA09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A32CE24-A41C-B553-B90B-09E5683F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B2545F4-DE6D-F911-F108-C5CD8D3D4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20D9E11-4313-1DC3-1CA8-CA2CD984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6DF8476-E1FA-B67D-6907-999B756B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C23C98-2F52-5F52-C0F5-6406EDC112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174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E749-A953-D8FF-3B89-012523DB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037468E-79C3-9282-9181-4A07D188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918DF7EE-AC2A-EC8E-4BEF-9952DFAB0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97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5BC2E-1639-49ED-DB30-5408BF45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85F5-D433-D36E-E07C-0ACAFC95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Sean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216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76932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A7D70-7CE8-3B12-4EF5-35F1821E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9B59D30-8C8B-5472-0B91-FD5DF7B0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80DE374-E788-C8E4-30E1-435E72DD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0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18CF-6C03-C857-746B-9DF7F455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E738EF6-A0A4-6BA1-516F-6F84AEEAF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7C4B8D8-D675-5E9D-B0F2-0AAD35C6D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6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05EA-64EF-66CE-16C3-B5EA82FAC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24A9-C1A9-8B3A-6B79-60696D17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Olivia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216</a:t>
            </a:r>
          </a:p>
        </p:txBody>
      </p:sp>
    </p:spTree>
    <p:extLst>
      <p:ext uri="{BB962C8B-B14F-4D97-AF65-F5344CB8AC3E}">
        <p14:creationId xmlns:p14="http://schemas.microsoft.com/office/powerpoint/2010/main" val="4122806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E4624-C09F-070C-409D-B103ADDB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7D907E2-FEB2-DBF9-5F68-3346817C6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21371F1-6F42-6407-BE4A-765EF6C6A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1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796E-1E72-0009-7E65-0E18CC28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CE63757C-ECC2-368B-4F8F-53A209AC3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0996986A-8E7C-CA05-CE26-00F0EEAA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7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3CC6-4525-70EC-592A-55570057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– Parameter 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E43E4-77F4-2244-0A51-500C9F9C5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78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Alpha_W</a:t>
            </a:r>
          </a:p>
        </p:txBody>
      </p:sp>
      <p:pic>
        <p:nvPicPr>
          <p:cNvPr id="4" name="phase_2b_alpha_w_scan_results">
            <a:hlinkClick r:id="" action="ppaction://media"/>
            <a:extLst>
              <a:ext uri="{FF2B5EF4-FFF2-40B4-BE49-F238E27FC236}">
                <a16:creationId xmlns:a16="http://schemas.microsoft.com/office/drawing/2014/main" id="{CFBCD943-FEFB-D5C3-D844-A37FC58B5E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4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Alpha_W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D10C50-FACF-602C-F735-547CFD1B1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829255"/>
              </p:ext>
            </p:extLst>
          </p:nvPr>
        </p:nvGraphicFramePr>
        <p:xfrm>
          <a:off x="3962400" y="6"/>
          <a:ext cx="8229600" cy="6857994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4164641169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7509272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405359846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96103030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35620487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33313742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67807387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651139400"/>
                    </a:ext>
                  </a:extLst>
                </a:gridCol>
              </a:tblGrid>
              <a:tr h="43131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Q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Sync_Full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Amp_Full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Period_Full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Sync_0_50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Amp_0_50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Period_0_50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Alpha_Value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73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298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13.5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38284861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254952176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4089559307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5066139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417837048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238370272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56617057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360055097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2.47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922088628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66446208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816349952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717349032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3.08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85561123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2.92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685969189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81015234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49944265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7.5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94304581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7.59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07005613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86601956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602002242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671394150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6.24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167858394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6.77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217391104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275333304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707885821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1728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577724841"/>
                  </a:ext>
                </a:extLst>
              </a:tr>
              <a:tr h="2380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561039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919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A2499FD-F7CA-7E5F-9BAA-D5F2E038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E8FA56E-1F83-E7C9-EA2F-303A1C9D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8EAA08-B2E7-BCA4-548E-6A4FB3898C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718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7200C-312C-AF9D-36D2-263053F9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740-9448-6F59-9784-825D2F63E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Alpha_X</a:t>
            </a:r>
          </a:p>
        </p:txBody>
      </p:sp>
      <p:pic>
        <p:nvPicPr>
          <p:cNvPr id="3" name="phase_2b_alpha_x_scan_results">
            <a:hlinkClick r:id="" action="ppaction://media"/>
            <a:extLst>
              <a:ext uri="{FF2B5EF4-FFF2-40B4-BE49-F238E27FC236}">
                <a16:creationId xmlns:a16="http://schemas.microsoft.com/office/drawing/2014/main" id="{0EBEB02D-47CA-E8D2-22EB-5782E58CF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3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7200C-312C-AF9D-36D2-263053F9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740-9448-6F59-9784-825D2F63E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Alpha_X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B6B81C-7A34-15DF-105F-1E35E6332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029793"/>
              </p:ext>
            </p:extLst>
          </p:nvPr>
        </p:nvGraphicFramePr>
        <p:xfrm>
          <a:off x="3962399" y="0"/>
          <a:ext cx="8229601" cy="6858012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933881">
                  <a:extLst>
                    <a:ext uri="{9D8B030D-6E8A-4147-A177-3AD203B41FA5}">
                      <a16:colId xmlns:a16="http://schemas.microsoft.com/office/drawing/2014/main" val="1336103861"/>
                    </a:ext>
                  </a:extLst>
                </a:gridCol>
                <a:gridCol w="958927">
                  <a:extLst>
                    <a:ext uri="{9D8B030D-6E8A-4147-A177-3AD203B41FA5}">
                      <a16:colId xmlns:a16="http://schemas.microsoft.com/office/drawing/2014/main" val="1224692604"/>
                    </a:ext>
                  </a:extLst>
                </a:gridCol>
                <a:gridCol w="933881">
                  <a:extLst>
                    <a:ext uri="{9D8B030D-6E8A-4147-A177-3AD203B41FA5}">
                      <a16:colId xmlns:a16="http://schemas.microsoft.com/office/drawing/2014/main" val="4170565292"/>
                    </a:ext>
                  </a:extLst>
                </a:gridCol>
                <a:gridCol w="1073425">
                  <a:extLst>
                    <a:ext uri="{9D8B030D-6E8A-4147-A177-3AD203B41FA5}">
                      <a16:colId xmlns:a16="http://schemas.microsoft.com/office/drawing/2014/main" val="1053189856"/>
                    </a:ext>
                  </a:extLst>
                </a:gridCol>
                <a:gridCol w="1030489">
                  <a:extLst>
                    <a:ext uri="{9D8B030D-6E8A-4147-A177-3AD203B41FA5}">
                      <a16:colId xmlns:a16="http://schemas.microsoft.com/office/drawing/2014/main" val="4127063914"/>
                    </a:ext>
                  </a:extLst>
                </a:gridCol>
                <a:gridCol w="1001864">
                  <a:extLst>
                    <a:ext uri="{9D8B030D-6E8A-4147-A177-3AD203B41FA5}">
                      <a16:colId xmlns:a16="http://schemas.microsoft.com/office/drawing/2014/main" val="2169099896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3346008501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2606620521"/>
                    </a:ext>
                  </a:extLst>
                </a:gridCol>
              </a:tblGrid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Q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Sync_Full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Amp_Full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Period_Full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Sync_0_50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Amp_0_50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Period_0_50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Alpha_Value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88B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773224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1727.13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173.28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26.45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157.28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14.62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13.5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55654466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306.99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145.74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58.92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133.48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20868417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437.73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25.46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127.39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45504513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4.8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47.08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69.05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49099243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0.13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49.29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33537681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41983276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0.55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56851121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56963225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53061831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6810.81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236.25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16.19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54.53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176.08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82973766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5001.39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194.18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15.21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33.52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151.26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0345442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1186.49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128.39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13.9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32.67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133.44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4046098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62.85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5.36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76.14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79495693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48.87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49944106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1.31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34.43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76718347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22.01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09776254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8.66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95455345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7.05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11792423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9208.19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270.83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16.81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55.71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188.75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15.95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280763290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7802.32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238.49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37.54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166.75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15.29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9808932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617.05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130.65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137.74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14.28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59321950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71.97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14.93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85.98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12.75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108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20957695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79261974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1802015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0.73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86121606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6.42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10.94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321812724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/>
                </a:tc>
                <a:extLst>
                  <a:ext uri="{0D108BD9-81ED-4DB2-BD59-A6C34878D82A}">
                    <a16:rowId xmlns:a16="http://schemas.microsoft.com/office/drawing/2014/main" val="289554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494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758F-FE7C-3E96-8703-C839B10A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082-1AA2-78FE-64FB-F3FCFDE958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Alpha_Y</a:t>
            </a:r>
          </a:p>
        </p:txBody>
      </p:sp>
      <p:pic>
        <p:nvPicPr>
          <p:cNvPr id="3" name="phase_2b_alpha_y_scan_results">
            <a:hlinkClick r:id="" action="ppaction://media"/>
            <a:extLst>
              <a:ext uri="{FF2B5EF4-FFF2-40B4-BE49-F238E27FC236}">
                <a16:creationId xmlns:a16="http://schemas.microsoft.com/office/drawing/2014/main" id="{7C34C552-B315-F71D-655B-D56DD82107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758F-FE7C-3E96-8703-C839B10A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082-1AA2-78FE-64FB-F3FCFDE958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D16842E-7314-0B7C-399C-C18EA2A02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96165"/>
              </p:ext>
            </p:extLst>
          </p:nvPr>
        </p:nvGraphicFramePr>
        <p:xfrm>
          <a:off x="3962399" y="0"/>
          <a:ext cx="8229601" cy="6858012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933881">
                  <a:extLst>
                    <a:ext uri="{9D8B030D-6E8A-4147-A177-3AD203B41FA5}">
                      <a16:colId xmlns:a16="http://schemas.microsoft.com/office/drawing/2014/main" val="3926985986"/>
                    </a:ext>
                  </a:extLst>
                </a:gridCol>
                <a:gridCol w="958927">
                  <a:extLst>
                    <a:ext uri="{9D8B030D-6E8A-4147-A177-3AD203B41FA5}">
                      <a16:colId xmlns:a16="http://schemas.microsoft.com/office/drawing/2014/main" val="932248229"/>
                    </a:ext>
                  </a:extLst>
                </a:gridCol>
                <a:gridCol w="933881">
                  <a:extLst>
                    <a:ext uri="{9D8B030D-6E8A-4147-A177-3AD203B41FA5}">
                      <a16:colId xmlns:a16="http://schemas.microsoft.com/office/drawing/2014/main" val="3710567528"/>
                    </a:ext>
                  </a:extLst>
                </a:gridCol>
                <a:gridCol w="1073425">
                  <a:extLst>
                    <a:ext uri="{9D8B030D-6E8A-4147-A177-3AD203B41FA5}">
                      <a16:colId xmlns:a16="http://schemas.microsoft.com/office/drawing/2014/main" val="2117966846"/>
                    </a:ext>
                  </a:extLst>
                </a:gridCol>
                <a:gridCol w="1030489">
                  <a:extLst>
                    <a:ext uri="{9D8B030D-6E8A-4147-A177-3AD203B41FA5}">
                      <a16:colId xmlns:a16="http://schemas.microsoft.com/office/drawing/2014/main" val="3598803516"/>
                    </a:ext>
                  </a:extLst>
                </a:gridCol>
                <a:gridCol w="1001864">
                  <a:extLst>
                    <a:ext uri="{9D8B030D-6E8A-4147-A177-3AD203B41FA5}">
                      <a16:colId xmlns:a16="http://schemas.microsoft.com/office/drawing/2014/main" val="1946239287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977778631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820764649"/>
                    </a:ext>
                  </a:extLst>
                </a:gridCol>
              </a:tblGrid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Q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Sync_Full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Amp_Full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Period_Full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Sync_0_50</a:t>
                      </a:r>
                      <a:endParaRPr lang="en-US" sz="900" b="1" i="0" u="none" strike="noStrike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Amp_0_50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Period_0_50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Alpha_Value</a:t>
                      </a:r>
                      <a:endParaRPr lang="en-US" sz="9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A1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16499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36.65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9.69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50.78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17.46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4631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20114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61837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98902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68028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33700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85653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84351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67332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47.8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32.04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9.6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52.57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16.97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8.72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34145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1.97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6761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64188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27520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17306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2.89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6.98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204350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2.49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53627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1.62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28187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63311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31.26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50.62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16.64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8.78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3818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6.71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2776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2.39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10.86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694175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8.53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61160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3.99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9.45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1493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3.95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9.43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580518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3.65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22328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3.31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7.78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1728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26936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041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80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1AB6C-AE46-869D-6AD8-55C6ECE0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E9B8-C37F-C811-A693-C4E08C2F5D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Alpha_Z</a:t>
            </a:r>
          </a:p>
        </p:txBody>
      </p:sp>
      <p:pic>
        <p:nvPicPr>
          <p:cNvPr id="3" name="phase_2b_alpha_z_scan_results">
            <a:hlinkClick r:id="" action="ppaction://media"/>
            <a:extLst>
              <a:ext uri="{FF2B5EF4-FFF2-40B4-BE49-F238E27FC236}">
                <a16:creationId xmlns:a16="http://schemas.microsoft.com/office/drawing/2014/main" id="{28F580E4-A333-ED3B-2167-4BA83FAE85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1AB6C-AE46-869D-6AD8-55C6ECE0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E9B8-C37F-C811-A693-C4E08C2F5D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Alpha_Z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F76564-8CD7-CE5A-C673-AD411B81B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021949"/>
              </p:ext>
            </p:extLst>
          </p:nvPr>
        </p:nvGraphicFramePr>
        <p:xfrm>
          <a:off x="3962399" y="0"/>
          <a:ext cx="8229601" cy="68580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3881">
                  <a:extLst>
                    <a:ext uri="{9D8B030D-6E8A-4147-A177-3AD203B41FA5}">
                      <a16:colId xmlns:a16="http://schemas.microsoft.com/office/drawing/2014/main" val="702228072"/>
                    </a:ext>
                  </a:extLst>
                </a:gridCol>
                <a:gridCol w="958927">
                  <a:extLst>
                    <a:ext uri="{9D8B030D-6E8A-4147-A177-3AD203B41FA5}">
                      <a16:colId xmlns:a16="http://schemas.microsoft.com/office/drawing/2014/main" val="3913161535"/>
                    </a:ext>
                  </a:extLst>
                </a:gridCol>
                <a:gridCol w="933881">
                  <a:extLst>
                    <a:ext uri="{9D8B030D-6E8A-4147-A177-3AD203B41FA5}">
                      <a16:colId xmlns:a16="http://schemas.microsoft.com/office/drawing/2014/main" val="1176814404"/>
                    </a:ext>
                  </a:extLst>
                </a:gridCol>
                <a:gridCol w="1073425">
                  <a:extLst>
                    <a:ext uri="{9D8B030D-6E8A-4147-A177-3AD203B41FA5}">
                      <a16:colId xmlns:a16="http://schemas.microsoft.com/office/drawing/2014/main" val="141227479"/>
                    </a:ext>
                  </a:extLst>
                </a:gridCol>
                <a:gridCol w="1030489">
                  <a:extLst>
                    <a:ext uri="{9D8B030D-6E8A-4147-A177-3AD203B41FA5}">
                      <a16:colId xmlns:a16="http://schemas.microsoft.com/office/drawing/2014/main" val="2471890695"/>
                    </a:ext>
                  </a:extLst>
                </a:gridCol>
                <a:gridCol w="1001864">
                  <a:extLst>
                    <a:ext uri="{9D8B030D-6E8A-4147-A177-3AD203B41FA5}">
                      <a16:colId xmlns:a16="http://schemas.microsoft.com/office/drawing/2014/main" val="1405815530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991599747"/>
                    </a:ext>
                  </a:extLst>
                </a:gridCol>
                <a:gridCol w="1148567">
                  <a:extLst>
                    <a:ext uri="{9D8B030D-6E8A-4147-A177-3AD203B41FA5}">
                      <a16:colId xmlns:a16="http://schemas.microsoft.com/office/drawing/2014/main" val="3838222918"/>
                    </a:ext>
                  </a:extLst>
                </a:gridCol>
              </a:tblGrid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Q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Sync_Full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Amp_Full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Period_Full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Sync_0_50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Amp_0_50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Period_0_50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err="1">
                          <a:effectLst/>
                        </a:rPr>
                        <a:t>Alpha_Value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D5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078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27.71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81.46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96.07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44.83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13028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567397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6155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72004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1.48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61108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3728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6909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1977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0.45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4.41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98774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11.11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77.75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14.72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80.96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38.18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10.59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344038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2.32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561432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13.96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28.24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4617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004984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65701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5.34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91492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1.11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864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64910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0.77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1728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40298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0.63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0.52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3456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714599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7.52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79.6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62.03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43.18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11.4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13.5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635687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2.61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15.04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8.93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43078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2.03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5727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5.14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18.23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757428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4.74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15.06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915173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4.62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19.67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432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906821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4.38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24.18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864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958426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18.22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1728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144970"/>
                  </a:ext>
                </a:extLst>
              </a:tr>
              <a:tr h="2449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0.05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6.25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2.54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22.79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3456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285" marR="7285" marT="7285" marB="0" anchor="ctr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55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3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324D19C-1BDB-3162-9B55-B8FDD246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05D914-9064-D424-5327-B40877FE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AACAE0-3E84-5E19-1232-83434BB82F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825A-2399-7B5D-C67B-092CD7E0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C461436-90C5-948C-C8E9-B8DF5AF8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ED3818-1ACC-DF83-27AF-4B109626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B362C3-CCC6-479A-384F-22BB218450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648D-9656-CFF0-85DA-325943D7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F16DB3F-B2ED-8355-14F7-CA6E83DA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3657600" cy="5486400"/>
          </a:xfrm>
          <a:prstGeom prst="rect">
            <a:avLst/>
          </a:prstGeom>
        </p:spPr>
      </p:pic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7D8BEA0-9BE3-8348-B158-F33883B7A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371600"/>
            <a:ext cx="36576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C22F14-1DE5-5E2A-DC28-F5747D6A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71600"/>
            <a:ext cx="420205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6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D9D-2737-C959-DBA7-074E717AAC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hase_2a_alpha_w_scan_results">
            <a:hlinkClick r:id="" action="ppaction://media"/>
            <a:extLst>
              <a:ext uri="{FF2B5EF4-FFF2-40B4-BE49-F238E27FC236}">
                <a16:creationId xmlns:a16="http://schemas.microsoft.com/office/drawing/2014/main" id="{C8516997-A862-61A6-9A1D-916EE142D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11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1889</Words>
  <Application>Microsoft Macintosh PowerPoint</Application>
  <PresentationFormat>Widescreen</PresentationFormat>
  <Paragraphs>1001</Paragraphs>
  <Slides>55</Slides>
  <Notes>28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Aptos</vt:lpstr>
      <vt:lpstr>Aptos Display</vt:lpstr>
      <vt:lpstr>Aptos Narrow</vt:lpstr>
      <vt:lpstr>Arial</vt:lpstr>
      <vt:lpstr>Office Theme</vt:lpstr>
      <vt:lpstr>Phase 1</vt:lpstr>
      <vt:lpstr>PowerPoint Presentation</vt:lpstr>
      <vt:lpstr>Phase 2a – Node W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X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Y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Z</vt:lpstr>
      <vt:lpstr>Weak Added Node</vt:lpstr>
      <vt:lpstr>Weak Added Node</vt:lpstr>
      <vt:lpstr>Equal Strength Added Node</vt:lpstr>
      <vt:lpstr>PowerPoint Presentation</vt:lpstr>
      <vt:lpstr>Parameter Scan</vt:lpstr>
      <vt:lpstr>Parameter Scan</vt:lpstr>
      <vt:lpstr>Phase 2b – Group Model</vt:lpstr>
      <vt:lpstr>Paper Model vs. Group Model Alpha_W = 0.01 Alpha_X = 0.01 Alpha_Y = 0.01 Alpha_Z = 0.01</vt:lpstr>
      <vt:lpstr>PowerPoint Presentation</vt:lpstr>
      <vt:lpstr>PowerPoint Presentation</vt:lpstr>
      <vt:lpstr>Adriana Phase 2a Model vs. Group Model Alpha_W = 216 Alpha_X = 0.01 Alpha_Y = 0.01 Alpha_Z = 0.01</vt:lpstr>
      <vt:lpstr>PowerPoint Presentation</vt:lpstr>
      <vt:lpstr>PowerPoint Presentation</vt:lpstr>
      <vt:lpstr>Sydney Phase 2a Model vs. Group Model Alpha_W = 0.01 Alpha_X = 216 Alpha_Y = 0.01 Alpha_Z = 0.01</vt:lpstr>
      <vt:lpstr>PowerPoint Presentation</vt:lpstr>
      <vt:lpstr>PowerPoint Presentation</vt:lpstr>
      <vt:lpstr>Sean Phase 2a Model vs. Group Model Alpha_W = 0.01 Alpha_X = 0.01 Alpha_Y = 216 Alpha_Z = 0.01</vt:lpstr>
      <vt:lpstr>PowerPoint Presentation</vt:lpstr>
      <vt:lpstr>PowerPoint Presentation</vt:lpstr>
      <vt:lpstr>Olivia Phase 2a Model vs. Group Model Alpha_W = 0.01 Alpha_X = 0.01 Alpha_Y = 0.01 Alpha_Z = 216</vt:lpstr>
      <vt:lpstr>PowerPoint Presentation</vt:lpstr>
      <vt:lpstr>PowerPoint Presentation</vt:lpstr>
      <vt:lpstr>Phase 2b – Parameter Scan</vt:lpstr>
      <vt:lpstr>Parameter Scan: Alpha_W</vt:lpstr>
      <vt:lpstr>Parameter Scan: Alpha_W</vt:lpstr>
      <vt:lpstr>Parameter Scan: Alpha_X</vt:lpstr>
      <vt:lpstr>Parameter Scan: Alpha_X</vt:lpstr>
      <vt:lpstr>Parameter Scan: Alpha_Y</vt:lpstr>
      <vt:lpstr>Parameter Scan: Alpha_Y</vt:lpstr>
      <vt:lpstr>Parameter Scan: Alpha_Z</vt:lpstr>
      <vt:lpstr>Parameter Scan: Alpha_Z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16</cp:revision>
  <dcterms:created xsi:type="dcterms:W3CDTF">2025-05-05T22:18:27Z</dcterms:created>
  <dcterms:modified xsi:type="dcterms:W3CDTF">2025-05-06T08:38:27Z</dcterms:modified>
</cp:coreProperties>
</file>